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31" r:id="rId2"/>
    <p:sldId id="262" r:id="rId3"/>
    <p:sldId id="346" r:id="rId4"/>
    <p:sldId id="274" r:id="rId5"/>
    <p:sldId id="344" r:id="rId6"/>
    <p:sldId id="345" r:id="rId7"/>
    <p:sldId id="277" r:id="rId8"/>
    <p:sldId id="341" r:id="rId9"/>
    <p:sldId id="347" r:id="rId10"/>
    <p:sldId id="348" r:id="rId11"/>
    <p:sldId id="349" r:id="rId12"/>
    <p:sldId id="836" r:id="rId13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A3F9A5E-60E0-46EC-BF28-82C2BE2BE526}">
          <p14:sldIdLst>
            <p14:sldId id="331"/>
            <p14:sldId id="262"/>
            <p14:sldId id="346"/>
            <p14:sldId id="274"/>
            <p14:sldId id="344"/>
            <p14:sldId id="345"/>
            <p14:sldId id="277"/>
            <p14:sldId id="341"/>
            <p14:sldId id="347"/>
            <p14:sldId id="348"/>
            <p14:sldId id="349"/>
            <p14:sldId id="8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2"/>
    <a:srgbClr val="1D4478"/>
    <a:srgbClr val="FFB7B9"/>
    <a:srgbClr val="FF4343"/>
    <a:srgbClr val="E6E6E6"/>
    <a:srgbClr val="76BC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580" autoAdjust="0"/>
  </p:normalViewPr>
  <p:slideViewPr>
    <p:cSldViewPr snapToGrid="0">
      <p:cViewPr varScale="1">
        <p:scale>
          <a:sx n="68" d="100"/>
          <a:sy n="68" d="100"/>
        </p:scale>
        <p:origin x="96" y="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222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C7474-B483-4F50-86D2-98992918DB8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8723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F4EC4-87A6-4E15-A6DC-9041D827E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003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52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793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257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751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002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532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170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550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399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48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31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44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61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93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80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79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78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00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04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0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95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90D29-8A7D-4C76-88BA-D248B3A23CF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90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6365" y="482606"/>
            <a:ext cx="10786711" cy="1254493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1D4478"/>
                </a:solidFill>
                <a:latin typeface="+mn-lt"/>
              </a:rPr>
              <a:t>ФЕДЕРАЛЬНАЯ СЛУЖБА</a:t>
            </a:r>
            <a:br>
              <a:rPr lang="ru-RU" sz="3200" b="1" dirty="0">
                <a:solidFill>
                  <a:srgbClr val="1D4478"/>
                </a:solidFill>
                <a:latin typeface="+mn-lt"/>
              </a:rPr>
            </a:br>
            <a:r>
              <a:rPr lang="ru-RU" sz="2800" b="1" dirty="0">
                <a:solidFill>
                  <a:srgbClr val="1D4478"/>
                </a:solidFill>
                <a:latin typeface="+mn-lt"/>
              </a:rPr>
              <a:t>по экологическому, технологическому и атомному надзору</a:t>
            </a:r>
            <a:br>
              <a:rPr lang="ru-RU" sz="600" b="1" dirty="0">
                <a:solidFill>
                  <a:srgbClr val="1D4478"/>
                </a:solidFill>
                <a:latin typeface="+mn-lt"/>
              </a:rPr>
            </a:br>
            <a:br>
              <a:rPr lang="ru-RU" sz="700" b="1" dirty="0">
                <a:solidFill>
                  <a:srgbClr val="1D4478"/>
                </a:solidFill>
                <a:latin typeface="+mn-lt"/>
              </a:rPr>
            </a:br>
            <a:r>
              <a:rPr lang="ru-RU" sz="2800" b="1" dirty="0">
                <a:solidFill>
                  <a:srgbClr val="1D4478"/>
                </a:solidFill>
                <a:latin typeface="+mn-lt"/>
              </a:rPr>
              <a:t>Приволжское управление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34119"/>
            <a:ext cx="12122870" cy="106621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600" b="1" dirty="0">
                <a:effectLst/>
                <a:ea typeface="Times New Roman" panose="02020603050405020304" pitchFamily="18" charset="0"/>
              </a:rPr>
              <a:t>О правоприменительной практике контрольной (надзорной) деятельности при осуществлении надзора </a:t>
            </a:r>
            <a:br>
              <a:rPr lang="ru-RU" sz="3600" b="1" dirty="0">
                <a:effectLst/>
                <a:ea typeface="Times New Roman" panose="02020603050405020304" pitchFamily="18" charset="0"/>
              </a:rPr>
            </a:br>
            <a:r>
              <a:rPr lang="ru-RU" sz="3600" b="1" dirty="0">
                <a:effectLst/>
                <a:ea typeface="Times New Roman" panose="02020603050405020304" pitchFamily="18" charset="0"/>
              </a:rPr>
              <a:t>за объектами магистрального трубопроводного транспорта за 2023 год</a:t>
            </a:r>
            <a:r>
              <a:rPr lang="ru-RU" sz="3600" b="1" cap="small" dirty="0">
                <a:solidFill>
                  <a:srgbClr val="1D4478"/>
                </a:solidFill>
              </a:rPr>
              <a:t>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1" r="23682"/>
          <a:stretch/>
        </p:blipFill>
        <p:spPr>
          <a:xfrm>
            <a:off x="395527" y="284095"/>
            <a:ext cx="1424540" cy="16515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11968" y="6327227"/>
            <a:ext cx="2499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D4478"/>
                </a:solidFill>
              </a:rPr>
              <a:t>29</a:t>
            </a:r>
            <a:r>
              <a:rPr lang="ru-RU" dirty="0">
                <a:solidFill>
                  <a:srgbClr val="1D4478"/>
                </a:solidFill>
              </a:rPr>
              <a:t> августа 2024 года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26EE43-4A75-4177-B440-F12422D3F068}"/>
              </a:ext>
            </a:extLst>
          </p:cNvPr>
          <p:cNvSpPr txBox="1"/>
          <p:nvPr/>
        </p:nvSpPr>
        <p:spPr>
          <a:xfrm>
            <a:off x="395527" y="5228716"/>
            <a:ext cx="115975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Начальник межрегионального отдела по надзору за объектами магистрального трубопроводного транспорта Князьков Никита Андреевич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36834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88288" y="163399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132617"/>
            <a:ext cx="432048" cy="486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4456" y="754328"/>
            <a:ext cx="10240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>
                <a:latin typeface="Calibri" pitchFamily="34" charset="0"/>
                <a:cs typeface="Calibri" pitchFamily="34" charset="0"/>
              </a:rPr>
              <a:t>Причины аварий на объектах магистрального трубопроводного транспорта</a:t>
            </a:r>
            <a:endParaRPr lang="ru-RU" sz="2400" cap="all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92F7F78-B301-475D-88E1-88343DDCD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863024"/>
              </p:ext>
            </p:extLst>
          </p:nvPr>
        </p:nvGraphicFramePr>
        <p:xfrm>
          <a:off x="574456" y="1721803"/>
          <a:ext cx="10980236" cy="4706707"/>
        </p:xfrm>
        <a:graphic>
          <a:graphicData uri="http://schemas.openxmlformats.org/drawingml/2006/table">
            <a:tbl>
              <a:tblPr firstRow="1" firstCol="1" bandRow="1"/>
              <a:tblGrid>
                <a:gridCol w="418898">
                  <a:extLst>
                    <a:ext uri="{9D8B030D-6E8A-4147-A177-3AD203B41FA5}">
                      <a16:colId xmlns:a16="http://schemas.microsoft.com/office/drawing/2014/main" val="970530867"/>
                    </a:ext>
                  </a:extLst>
                </a:gridCol>
                <a:gridCol w="3387370">
                  <a:extLst>
                    <a:ext uri="{9D8B030D-6E8A-4147-A177-3AD203B41FA5}">
                      <a16:colId xmlns:a16="http://schemas.microsoft.com/office/drawing/2014/main" val="3679616399"/>
                    </a:ext>
                  </a:extLst>
                </a:gridCol>
                <a:gridCol w="3586984">
                  <a:extLst>
                    <a:ext uri="{9D8B030D-6E8A-4147-A177-3AD203B41FA5}">
                      <a16:colId xmlns:a16="http://schemas.microsoft.com/office/drawing/2014/main" val="799614664"/>
                    </a:ext>
                  </a:extLst>
                </a:gridCol>
                <a:gridCol w="3586984">
                  <a:extLst>
                    <a:ext uri="{9D8B030D-6E8A-4147-A177-3AD203B41FA5}">
                      <a16:colId xmlns:a16="http://schemas.microsoft.com/office/drawing/2014/main" val="1422494034"/>
                    </a:ext>
                  </a:extLst>
                </a:gridCol>
              </a:tblGrid>
              <a:tr h="33024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№п/п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Краткое описание аварии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Причины аварии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 год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950571"/>
                  </a:ext>
                </a:extLst>
              </a:tr>
              <a:tr h="357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Технические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Организационные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795333"/>
                  </a:ext>
                </a:extLst>
              </a:tr>
              <a:tr h="200952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Разгерметизация сварного шва магистрального газопровода «Ухта – Торжок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в районе 1098 км с последующим возгоранием.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Пострадавших нет.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Экономический ущерб – 6 702 тыс. руб.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Причиной разрушения участка магистрального газопровода «Ухта – Торжок» явилось некачественное монтажное сварное соединение, что привело к развитию дефектов сварного шва 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процессе работы газопровода 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и, как следствие, его дальнейшему разрушению.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Экспертная организация при проведении экспертизы промышленной безопасности 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обеспечила объективность и обоснованность выводов, содержащихся в заключении экспертизы промышленной безопасности, 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верно определив фактическое состояние газопровода-отвода по причине не учета влияния упругопластического изгиба и дефекта сварного соединения.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238309"/>
                  </a:ext>
                </a:extLst>
              </a:tr>
              <a:tr h="200952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Разгерметизация магистрального газопровода «Песчаный Умет –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Сторожевка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2-я нитка» 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районе 13,118-13,190 км с последующим возгоранием.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Пострадавших нет.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Экономический ущерб – 9 705 тыс. руб.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Нарушение сплошности наружной антикоррозионной изоляции, а также попадание под нее грунтовых сред способствовало зарождению поверхностных продольных трещин по механизму коррозионного растрескивания под напряжением (стресс-коррозия), что в последствии привело к развитию трещин в глубину и ширину 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и, как следствие, дальнейшему разрушению магистрального газопровода.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Периодичность проведения внутритрубной диагностики определена без учета ранее произошедшей аварии от 20.08.2004.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Магистральный газопровод «Песчаный Умет –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Сторожевка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2-я нитка» не отнесен к категории газопроводов, подверженных коррозионному растрескиванию под напряжением.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775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682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88288" y="163399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132617"/>
            <a:ext cx="432048" cy="486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4456" y="754328"/>
            <a:ext cx="10240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>
                <a:latin typeface="Calibri" pitchFamily="34" charset="0"/>
                <a:cs typeface="Calibri" pitchFamily="34" charset="0"/>
              </a:rPr>
              <a:t>Причины аварий на объектах магистрального трубопроводного транспорта</a:t>
            </a:r>
            <a:endParaRPr lang="ru-RU" sz="2400" cap="all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92F7F78-B301-475D-88E1-88343DDCD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541830"/>
              </p:ext>
            </p:extLst>
          </p:nvPr>
        </p:nvGraphicFramePr>
        <p:xfrm>
          <a:off x="574456" y="1721803"/>
          <a:ext cx="11215762" cy="4609724"/>
        </p:xfrm>
        <a:graphic>
          <a:graphicData uri="http://schemas.openxmlformats.org/drawingml/2006/table">
            <a:tbl>
              <a:tblPr firstRow="1" firstCol="1" bandRow="1"/>
              <a:tblGrid>
                <a:gridCol w="427883">
                  <a:extLst>
                    <a:ext uri="{9D8B030D-6E8A-4147-A177-3AD203B41FA5}">
                      <a16:colId xmlns:a16="http://schemas.microsoft.com/office/drawing/2014/main" val="970530867"/>
                    </a:ext>
                  </a:extLst>
                </a:gridCol>
                <a:gridCol w="3460029">
                  <a:extLst>
                    <a:ext uri="{9D8B030D-6E8A-4147-A177-3AD203B41FA5}">
                      <a16:colId xmlns:a16="http://schemas.microsoft.com/office/drawing/2014/main" val="3679616399"/>
                    </a:ext>
                  </a:extLst>
                </a:gridCol>
                <a:gridCol w="3663925">
                  <a:extLst>
                    <a:ext uri="{9D8B030D-6E8A-4147-A177-3AD203B41FA5}">
                      <a16:colId xmlns:a16="http://schemas.microsoft.com/office/drawing/2014/main" val="799614664"/>
                    </a:ext>
                  </a:extLst>
                </a:gridCol>
                <a:gridCol w="3663925">
                  <a:extLst>
                    <a:ext uri="{9D8B030D-6E8A-4147-A177-3AD203B41FA5}">
                      <a16:colId xmlns:a16="http://schemas.microsoft.com/office/drawing/2014/main" val="1422494034"/>
                    </a:ext>
                  </a:extLst>
                </a:gridCol>
              </a:tblGrid>
              <a:tr h="33973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№п/п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Краткое описание аварии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Причины аварии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 год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950571"/>
                  </a:ext>
                </a:extLst>
              </a:tr>
              <a:tr h="367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Технические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Организационные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795333"/>
                  </a:ext>
                </a:extLst>
              </a:tr>
              <a:tr h="390228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проведении работ по очистке полости магистрального газопровода «Ямбург - Елец 1» без монтажа камер запуска/приема внутритрубного устройства («на открытый конец») произошел взрыв и последующее воспламенение газовоздушной смеси в месте вылета снаряда.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В результате аварии пострадало 6 человек, все со смертельным исходом.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Экономический ущерб с учетом затрат на ликвидацию – 383 тыс. руб.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проведении работ по очистке полости участка магистрального газопровода без монтажа камер запуска/приёма внутритрубного устройства (далее – ВТУ), а также без разведения осей трубопроводов и оборудования продувочного плеча, в результате повышенной концентрации метана в воздухе рабочей зоны и разряда статического электричества, произошло воспламенение газовоздушной среды, что 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дальнейшем привело к ее взрыву в зоне проведения работ и, как следствие, разрушению участка магистрального газопровода.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Несвоевременная актуализация временных локальных нормативных документов, а также их несоответствие требованиям безопасности при проведении газоопасных работ.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Отсутствие в наряде-допуске на проведение газоопасных работ мероприятий, обеспечивающих безопасное проведение работ с учетом особенностей объекта эксплуатации 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характера выполняемых работ.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 Невыполнение требований проекта производства работ, а также эксплуатационной документации технических устройств.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4) Отсутствие надлежащего и всестороннего производственного контроля.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238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663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52400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2400" kern="0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1524000" y="84137"/>
            <a:ext cx="9144000" cy="1689101"/>
            <a:chOff x="0" y="-278"/>
            <a:chExt cx="5760" cy="1064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78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1952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88288" y="163399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132617"/>
            <a:ext cx="432048" cy="486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4456" y="754328"/>
            <a:ext cx="10240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>
                <a:latin typeface="Calibri" pitchFamily="34" charset="0"/>
                <a:cs typeface="Calibri" pitchFamily="34" charset="0"/>
              </a:rPr>
              <a:t>основные нормативные правовые акты, Применяемые </a:t>
            </a:r>
            <a:br>
              <a:rPr lang="ru-RU" sz="2400" b="1" cap="all" dirty="0">
                <a:latin typeface="Calibri" pitchFamily="34" charset="0"/>
                <a:cs typeface="Calibri" pitchFamily="34" charset="0"/>
              </a:rPr>
            </a:br>
            <a:r>
              <a:rPr lang="ru-RU" sz="2400" b="1" cap="all" dirty="0">
                <a:latin typeface="Calibri" pitchFamily="34" charset="0"/>
                <a:cs typeface="Calibri" pitchFamily="34" charset="0"/>
              </a:rPr>
              <a:t>при осуществлении надзора за объектами магистрального трубопроводного транспорта</a:t>
            </a:r>
            <a:endParaRPr lang="ru-RU" sz="2400" cap="al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6255" y="1954657"/>
            <a:ext cx="11762509" cy="4835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Технический регламент Евразийского экономического союза «О требованиях к магистральным трубопроводам для транспортирования жидких и газообразных углеводородов» (ТР ЕАЭС 049/2020), утвержденный решением Совета Евразийской экономической комиссии от 23.12.2020 № 121;</a:t>
            </a:r>
            <a:endParaRPr lang="ru-RU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закон от 21.07.1997 № 116-ФЗ «О промышленной безопасности опасных производственных объектов»;</a:t>
            </a:r>
            <a:endParaRPr lang="ru-RU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охраны магистральных газопроводов, утвержденные постановлением Правительства Российской Федерации </a:t>
            </a:r>
            <a:b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08.09.2017 № 1083;</a:t>
            </a:r>
            <a:endParaRPr lang="ru-RU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Федеральные нормы и правила в области промышленной безопасности «Правила безопасности опасных производственных объектов подземных хранилищ газа», утвержденные приказом Федеральной службы по экологическому, технологическому и атомному надзору от 09.12.2020 № 511 (зарегистрирован в Минюсте России от 18.12.2020 № 61589);</a:t>
            </a:r>
            <a:endParaRPr lang="ru-RU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Федеральные нормы и правила в области промышленной безопасности «Правила безопасности для опасных производственных объектов магистральных трубопроводов», утвержденные приказом Федеральной службы </a:t>
            </a:r>
            <a:b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экологическому, технологическому и атомному надзору от 11.12.2020 № 517 (зарегистрирован в Минюсте России </a:t>
            </a:r>
            <a:b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23.12.2020 № 61745);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Федеральные нормы и правила в области промышленной безопасности «Правила промышленной безопасности складов нефти и нефтепродуктов», утвержденные приказом Федеральной службы по экологическому, технологическому и атомному надзору от 15.12.2020 № 529 (зарегистрирован в Минюсте России от 30.12.2020 № 61965).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37912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88288" y="163399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132617"/>
            <a:ext cx="432048" cy="486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4456" y="754328"/>
            <a:ext cx="10240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>
                <a:latin typeface="Calibri" pitchFamily="34" charset="0"/>
                <a:cs typeface="Calibri" pitchFamily="34" charset="0"/>
              </a:rPr>
              <a:t>Эксплуатируемые ОПО</a:t>
            </a:r>
            <a:endParaRPr lang="ru-RU" sz="2800" cap="al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1279" y="1301298"/>
            <a:ext cx="99709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800" dirty="0"/>
              <a:t>15 </a:t>
            </a:r>
            <a:r>
              <a:rPr lang="ru-RU" sz="3200" dirty="0"/>
              <a:t>организаций, осуществляющих эксплуатацию объектов магистрального трубопроводного транспорта</a:t>
            </a:r>
            <a:endParaRPr lang="ru-RU" sz="4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73200" y="2791806"/>
          <a:ext cx="10240592" cy="350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1857">
                  <a:extLst>
                    <a:ext uri="{9D8B030D-6E8A-4147-A177-3AD203B41FA5}">
                      <a16:colId xmlns:a16="http://schemas.microsoft.com/office/drawing/2014/main" val="1108280239"/>
                    </a:ext>
                  </a:extLst>
                </a:gridCol>
                <a:gridCol w="3908735">
                  <a:extLst>
                    <a:ext uri="{9D8B030D-6E8A-4147-A177-3AD203B41FA5}">
                      <a16:colId xmlns:a16="http://schemas.microsoft.com/office/drawing/2014/main" val="2392487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/>
                        <a:t>I класс опасности </a:t>
                      </a:r>
                    </a:p>
                  </a:txBody>
                  <a:tcPr>
                    <a:lnR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/>
                        <a:t>7</a:t>
                      </a:r>
                      <a:r>
                        <a:rPr lang="ru-RU" sz="4000" dirty="0"/>
                        <a:t>3</a:t>
                      </a:r>
                    </a:p>
                  </a:txBody>
                  <a:tcPr>
                    <a:lnL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33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/>
                        <a:t>II класс опасности </a:t>
                      </a:r>
                    </a:p>
                  </a:txBody>
                  <a:tcPr>
                    <a:lnR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/>
                        <a:t>20</a:t>
                      </a:r>
                      <a:r>
                        <a:rPr lang="en-US" sz="4000" dirty="0"/>
                        <a:t>9</a:t>
                      </a:r>
                      <a:endParaRPr lang="ru-RU" sz="4000" dirty="0"/>
                    </a:p>
                  </a:txBody>
                  <a:tcPr>
                    <a:lnL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756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/>
                        <a:t>III класс опасности </a:t>
                      </a:r>
                    </a:p>
                  </a:txBody>
                  <a:tcPr>
                    <a:lnR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/>
                        <a:t>10</a:t>
                      </a:r>
                    </a:p>
                  </a:txBody>
                  <a:tcPr>
                    <a:lnL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571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/>
                        <a:t>IV класс опасности </a:t>
                      </a:r>
                    </a:p>
                  </a:txBody>
                  <a:tcPr>
                    <a:lnR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/>
                        <a:t>36</a:t>
                      </a:r>
                      <a:endParaRPr lang="ru-RU" sz="4000" dirty="0"/>
                    </a:p>
                  </a:txBody>
                  <a:tcPr>
                    <a:lnL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22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ВСЕГО</a:t>
                      </a:r>
                    </a:p>
                  </a:txBody>
                  <a:tcPr>
                    <a:lnR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/>
                        <a:t>32</a:t>
                      </a:r>
                      <a:r>
                        <a:rPr lang="en-US" sz="4000" dirty="0"/>
                        <a:t>8</a:t>
                      </a:r>
                      <a:endParaRPr lang="ru-RU" sz="4000" dirty="0"/>
                    </a:p>
                  </a:txBody>
                  <a:tcPr>
                    <a:lnL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41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3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88288" y="163399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132617"/>
            <a:ext cx="432048" cy="486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7967" y="713555"/>
            <a:ext cx="741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>
                <a:latin typeface="Calibri" pitchFamily="34" charset="0"/>
                <a:cs typeface="Calibri" pitchFamily="34" charset="0"/>
              </a:rPr>
              <a:t>Динамика аварийности и травматизма </a:t>
            </a:r>
            <a:endParaRPr lang="ru-RU" sz="2800" cap="all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FC46913-4378-4C97-A909-9ED2F9607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551429"/>
              </p:ext>
            </p:extLst>
          </p:nvPr>
        </p:nvGraphicFramePr>
        <p:xfrm>
          <a:off x="2084164" y="1665962"/>
          <a:ext cx="8324966" cy="4045905"/>
        </p:xfrm>
        <a:graphic>
          <a:graphicData uri="http://schemas.openxmlformats.org/drawingml/2006/table">
            <a:tbl>
              <a:tblPr firstRow="1" firstCol="1" bandRow="1"/>
              <a:tblGrid>
                <a:gridCol w="2308550">
                  <a:extLst>
                    <a:ext uri="{9D8B030D-6E8A-4147-A177-3AD203B41FA5}">
                      <a16:colId xmlns:a16="http://schemas.microsoft.com/office/drawing/2014/main" val="3679616399"/>
                    </a:ext>
                  </a:extLst>
                </a:gridCol>
                <a:gridCol w="1206671">
                  <a:extLst>
                    <a:ext uri="{9D8B030D-6E8A-4147-A177-3AD203B41FA5}">
                      <a16:colId xmlns:a16="http://schemas.microsoft.com/office/drawing/2014/main" val="799614664"/>
                    </a:ext>
                  </a:extLst>
                </a:gridCol>
                <a:gridCol w="1206671">
                  <a:extLst>
                    <a:ext uri="{9D8B030D-6E8A-4147-A177-3AD203B41FA5}">
                      <a16:colId xmlns:a16="http://schemas.microsoft.com/office/drawing/2014/main" val="1422494034"/>
                    </a:ext>
                  </a:extLst>
                </a:gridCol>
                <a:gridCol w="1223606">
                  <a:extLst>
                    <a:ext uri="{9D8B030D-6E8A-4147-A177-3AD203B41FA5}">
                      <a16:colId xmlns:a16="http://schemas.microsoft.com/office/drawing/2014/main" val="1615235237"/>
                    </a:ext>
                  </a:extLst>
                </a:gridCol>
                <a:gridCol w="1110348">
                  <a:extLst>
                    <a:ext uri="{9D8B030D-6E8A-4147-A177-3AD203B41FA5}">
                      <a16:colId xmlns:a16="http://schemas.microsoft.com/office/drawing/2014/main" val="363192773"/>
                    </a:ext>
                  </a:extLst>
                </a:gridCol>
                <a:gridCol w="1269120">
                  <a:extLst>
                    <a:ext uri="{9D8B030D-6E8A-4147-A177-3AD203B41FA5}">
                      <a16:colId xmlns:a16="http://schemas.microsoft.com/office/drawing/2014/main" val="3173638355"/>
                    </a:ext>
                  </a:extLst>
                </a:gridCol>
              </a:tblGrid>
              <a:tr h="746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Событие /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 год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 год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 год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 год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 год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950571"/>
                  </a:ext>
                </a:extLst>
              </a:tr>
              <a:tr h="746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Авария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238309"/>
                  </a:ext>
                </a:extLst>
              </a:tr>
              <a:tr h="746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Инцидент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775616"/>
                  </a:ext>
                </a:extLst>
              </a:tr>
              <a:tr h="903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Несчастный случай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408559"/>
                  </a:ext>
                </a:extLst>
              </a:tr>
              <a:tr h="903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313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600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88288" y="163399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132617"/>
            <a:ext cx="432048" cy="486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7966" y="783705"/>
            <a:ext cx="9727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>
                <a:latin typeface="Calibri" pitchFamily="34" charset="0"/>
                <a:cs typeface="Calibri" pitchFamily="34" charset="0"/>
              </a:rPr>
              <a:t>Динамика контрольной (надзорной) деятельности </a:t>
            </a:r>
            <a:endParaRPr lang="ru-RU" sz="2800" cap="all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924CBCF7-68D1-458A-91BB-CD034E1A65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434943"/>
              </p:ext>
            </p:extLst>
          </p:nvPr>
        </p:nvGraphicFramePr>
        <p:xfrm>
          <a:off x="296883" y="1665962"/>
          <a:ext cx="11554684" cy="3665103"/>
        </p:xfrm>
        <a:graphic>
          <a:graphicData uri="http://schemas.openxmlformats.org/drawingml/2006/table">
            <a:tbl>
              <a:tblPr firstRow="1" firstCol="1" bandRow="1"/>
              <a:tblGrid>
                <a:gridCol w="1448790">
                  <a:extLst>
                    <a:ext uri="{9D8B030D-6E8A-4147-A177-3AD203B41FA5}">
                      <a16:colId xmlns:a16="http://schemas.microsoft.com/office/drawing/2014/main" val="3679616399"/>
                    </a:ext>
                  </a:extLst>
                </a:gridCol>
                <a:gridCol w="938150">
                  <a:extLst>
                    <a:ext uri="{9D8B030D-6E8A-4147-A177-3AD203B41FA5}">
                      <a16:colId xmlns:a16="http://schemas.microsoft.com/office/drawing/2014/main" val="799614664"/>
                    </a:ext>
                  </a:extLst>
                </a:gridCol>
                <a:gridCol w="1215241">
                  <a:extLst>
                    <a:ext uri="{9D8B030D-6E8A-4147-A177-3AD203B41FA5}">
                      <a16:colId xmlns:a16="http://schemas.microsoft.com/office/drawing/2014/main" val="1422494034"/>
                    </a:ext>
                  </a:extLst>
                </a:gridCol>
                <a:gridCol w="1215241">
                  <a:extLst>
                    <a:ext uri="{9D8B030D-6E8A-4147-A177-3AD203B41FA5}">
                      <a16:colId xmlns:a16="http://schemas.microsoft.com/office/drawing/2014/main" val="1615235237"/>
                    </a:ext>
                  </a:extLst>
                </a:gridCol>
                <a:gridCol w="1286496">
                  <a:extLst>
                    <a:ext uri="{9D8B030D-6E8A-4147-A177-3AD203B41FA5}">
                      <a16:colId xmlns:a16="http://schemas.microsoft.com/office/drawing/2014/main" val="484538445"/>
                    </a:ext>
                  </a:extLst>
                </a:gridCol>
                <a:gridCol w="959258">
                  <a:extLst>
                    <a:ext uri="{9D8B030D-6E8A-4147-A177-3AD203B41FA5}">
                      <a16:colId xmlns:a16="http://schemas.microsoft.com/office/drawing/2014/main" val="363192773"/>
                    </a:ext>
                  </a:extLst>
                </a:gridCol>
                <a:gridCol w="1122877">
                  <a:extLst>
                    <a:ext uri="{9D8B030D-6E8A-4147-A177-3AD203B41FA5}">
                      <a16:colId xmlns:a16="http://schemas.microsoft.com/office/drawing/2014/main" val="3173638355"/>
                    </a:ext>
                  </a:extLst>
                </a:gridCol>
                <a:gridCol w="1122877">
                  <a:extLst>
                    <a:ext uri="{9D8B030D-6E8A-4147-A177-3AD203B41FA5}">
                      <a16:colId xmlns:a16="http://schemas.microsoft.com/office/drawing/2014/main" val="372329323"/>
                    </a:ext>
                  </a:extLst>
                </a:gridCol>
                <a:gridCol w="1236358">
                  <a:extLst>
                    <a:ext uri="{9D8B030D-6E8A-4147-A177-3AD203B41FA5}">
                      <a16:colId xmlns:a16="http://schemas.microsoft.com/office/drawing/2014/main" val="1443693082"/>
                    </a:ext>
                  </a:extLst>
                </a:gridCol>
                <a:gridCol w="1009396">
                  <a:extLst>
                    <a:ext uri="{9D8B030D-6E8A-4147-A177-3AD203B41FA5}">
                      <a16:colId xmlns:a16="http://schemas.microsoft.com/office/drawing/2014/main" val="3466197823"/>
                    </a:ext>
                  </a:extLst>
                </a:gridCol>
              </a:tblGrid>
              <a:tr h="74647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Показатель КНД /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Количество проведенных обследований состояния промышленной безопасности 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 год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 год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 год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Количество выявленных нарушений обязательных требований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950571"/>
                  </a:ext>
                </a:extLst>
              </a:tr>
              <a:tr h="4613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Плановые КНМ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Внеплановые КНМ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Оценка соответствия лицензионным требованиям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ПГН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Плановые КНМ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Внеплановые КНМ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Оценка соответствия лицензионным требованиям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ПГН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22503"/>
                  </a:ext>
                </a:extLst>
              </a:tr>
              <a:tr h="807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Проверка выполнения предписания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Лицензионный контроль</a:t>
                      </a:r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Лицензионный контроль</a:t>
                      </a:r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07987714"/>
                  </a:ext>
                </a:extLst>
              </a:tr>
              <a:tr h="746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579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775616"/>
                  </a:ext>
                </a:extLst>
              </a:tr>
              <a:tr h="903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69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347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841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408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96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88288" y="163399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132617"/>
            <a:ext cx="432048" cy="486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7966" y="807455"/>
            <a:ext cx="9727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>
                <a:latin typeface="Calibri" pitchFamily="34" charset="0"/>
                <a:cs typeface="Calibri" pitchFamily="34" charset="0"/>
              </a:rPr>
              <a:t>Динамика Административной практики</a:t>
            </a:r>
            <a:endParaRPr lang="ru-RU" sz="2800" cap="all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FC46913-4378-4C97-A909-9ED2F9607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791899"/>
              </p:ext>
            </p:extLst>
          </p:nvPr>
        </p:nvGraphicFramePr>
        <p:xfrm>
          <a:off x="296883" y="1665962"/>
          <a:ext cx="11568343" cy="4469239"/>
        </p:xfrm>
        <a:graphic>
          <a:graphicData uri="http://schemas.openxmlformats.org/drawingml/2006/table">
            <a:tbl>
              <a:tblPr firstRow="1" firstCol="1" bandRow="1"/>
              <a:tblGrid>
                <a:gridCol w="1448790">
                  <a:extLst>
                    <a:ext uri="{9D8B030D-6E8A-4147-A177-3AD203B41FA5}">
                      <a16:colId xmlns:a16="http://schemas.microsoft.com/office/drawing/2014/main" val="3679616399"/>
                    </a:ext>
                  </a:extLst>
                </a:gridCol>
                <a:gridCol w="1421080">
                  <a:extLst>
                    <a:ext uri="{9D8B030D-6E8A-4147-A177-3AD203B41FA5}">
                      <a16:colId xmlns:a16="http://schemas.microsoft.com/office/drawing/2014/main" val="799614664"/>
                    </a:ext>
                  </a:extLst>
                </a:gridCol>
                <a:gridCol w="1421080">
                  <a:extLst>
                    <a:ext uri="{9D8B030D-6E8A-4147-A177-3AD203B41FA5}">
                      <a16:colId xmlns:a16="http://schemas.microsoft.com/office/drawing/2014/main" val="1615235237"/>
                    </a:ext>
                  </a:extLst>
                </a:gridCol>
                <a:gridCol w="1189512">
                  <a:extLst>
                    <a:ext uri="{9D8B030D-6E8A-4147-A177-3AD203B41FA5}">
                      <a16:colId xmlns:a16="http://schemas.microsoft.com/office/drawing/2014/main" val="484538445"/>
                    </a:ext>
                  </a:extLst>
                </a:gridCol>
                <a:gridCol w="1094510">
                  <a:extLst>
                    <a:ext uri="{9D8B030D-6E8A-4147-A177-3AD203B41FA5}">
                      <a16:colId xmlns:a16="http://schemas.microsoft.com/office/drawing/2014/main" val="363192773"/>
                    </a:ext>
                  </a:extLst>
                </a:gridCol>
                <a:gridCol w="1205345">
                  <a:extLst>
                    <a:ext uri="{9D8B030D-6E8A-4147-A177-3AD203B41FA5}">
                      <a16:colId xmlns:a16="http://schemas.microsoft.com/office/drawing/2014/main" val="3173638355"/>
                    </a:ext>
                  </a:extLst>
                </a:gridCol>
                <a:gridCol w="872026">
                  <a:extLst>
                    <a:ext uri="{9D8B030D-6E8A-4147-A177-3AD203B41FA5}">
                      <a16:colId xmlns:a16="http://schemas.microsoft.com/office/drawing/2014/main" val="37232932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443693082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46619782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31900180"/>
                    </a:ext>
                  </a:extLst>
                </a:gridCol>
              </a:tblGrid>
              <a:tr h="74647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Показатель АП /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Количество дел об административных правонарушениях, возбужденных 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 итогам контрольной (надзорной) деятельности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 год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административного наказания, по итогам рассмотрения дела об административном правонарушении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Количество выявленных нарушений обязательных требований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950571"/>
                  </a:ext>
                </a:extLst>
              </a:tr>
              <a:tr h="613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отношении юридических лиц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B7B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отношении должностных лиц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Предупреждение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административный штраф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22503"/>
                  </a:ext>
                </a:extLst>
              </a:tr>
              <a:tr h="7600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отношении юридических лиц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отношении должностных лиц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отношении юридических лиц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отношении должностных лиц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044113"/>
                  </a:ext>
                </a:extLst>
              </a:tr>
              <a:tr h="746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775616"/>
                  </a:ext>
                </a:extLst>
              </a:tr>
              <a:tr h="903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408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51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88288" y="163399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132617"/>
            <a:ext cx="432048" cy="486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652" y="357303"/>
            <a:ext cx="8626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Выявленные нарушения в области промышленной безопасности</a:t>
            </a:r>
            <a:r>
              <a:rPr lang="en-US" sz="2800" b="1" cap="all" dirty="0"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 </a:t>
            </a:r>
            <a:r>
              <a:rPr lang="ru-RU" sz="2800" b="1" cap="all" dirty="0"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 </a:t>
            </a:r>
            <a:endParaRPr lang="ru-RU" sz="2800" cap="all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105989"/>
              </p:ext>
            </p:extLst>
          </p:nvPr>
        </p:nvGraphicFramePr>
        <p:xfrm>
          <a:off x="383754" y="1311410"/>
          <a:ext cx="11424491" cy="5275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24491">
                  <a:extLst>
                    <a:ext uri="{9D8B030D-6E8A-4147-A177-3AD203B41FA5}">
                      <a16:colId xmlns:a16="http://schemas.microsoft.com/office/drawing/2014/main" val="2166999599"/>
                    </a:ext>
                  </a:extLst>
                </a:gridCol>
              </a:tblGrid>
              <a:tr h="516999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не обеспечено проведение экспертизы промышленной безопасности технических устройств с истекшим сроком службы с целью определения возможности дальнейшей безопасной эксплуатации;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016894"/>
                  </a:ext>
                </a:extLst>
              </a:tr>
              <a:tr h="609594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не обеспечено проведение экспертизы промышленной безопасности зданий и сооружений с истекшим сроком безопасной эксплуатации, определенным проектной документации или заключением экспертизы промышленной безопасности;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169898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не обеспечено проведение экспертизы промышленной безопасности зданий и сооружений в случае отсутствия проектной документации, либо отсутствия в проектной документации данных о сроке эксплуатации здания или сооружения;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844581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осуществление технического перевооружения опасного производственного объекта в отсутствие проектной документации </a:t>
                      </a:r>
                      <a:b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заключения экспертизы промышленной безопасности на проектную документацию;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28434"/>
                  </a:ext>
                </a:extLst>
              </a:tr>
              <a:tr h="570016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при проведении монтажа, эксплуатации, технического обслуживания и ремонтов оборудования не соблюдаются требования, установленные заводом изготовителем;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27163"/>
                  </a:ext>
                </a:extLst>
              </a:tr>
              <a:tr h="575112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не соблюдаются условия безопасной эксплуатации, определенные в заключениях экспертиз промышленной безопасности </a:t>
                      </a:r>
                      <a:b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технические устройства, здания и сооружения;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761190"/>
                  </a:ext>
                </a:extLst>
              </a:tr>
              <a:tr h="303662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наличие негерметичного оборудования, применяемого на </a:t>
                      </a:r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опасных производственных объектах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480179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не обеспечено своевременное проведение водолазного обследования подводных переходов с целью анализа русловых процессов, оценки планово-высотного положения, наличия участков с отклонением от проектных отметок;</a:t>
                      </a: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830705"/>
                  </a:ext>
                </a:extLst>
              </a:tr>
              <a:tr h="522877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не обеспечено своевременное проведение оценки состояния изоляционных покрытий и эффективности работы средств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электрохимзащиты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(электрометрия, коррозионное обследование), а также неустранение выявленных соответствий;</a:t>
                      </a: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707590"/>
                  </a:ext>
                </a:extLst>
              </a:tr>
              <a:tr h="446892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не обеспечена укомплектованность штата работников опасных производственных объектов.</a:t>
                      </a: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689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485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388550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357768"/>
            <a:ext cx="432048" cy="486296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74658" y="417238"/>
            <a:ext cx="7715304" cy="792088"/>
          </a:xfrm>
        </p:spPr>
        <p:txBody>
          <a:bodyPr anchor="t">
            <a:noAutofit/>
          </a:bodyPr>
          <a:lstStyle/>
          <a:p>
            <a:r>
              <a:rPr lang="ru-RU" sz="2800" b="1" cap="all" dirty="0">
                <a:latin typeface="Calibri" panose="020F0502020204030204" pitchFamily="34" charset="0"/>
              </a:rPr>
              <a:t>Основные факторы риска промышленной безопасности</a:t>
            </a:r>
            <a:br>
              <a:rPr lang="ru-RU" sz="2800" b="1" cap="all" dirty="0">
                <a:effectLst/>
                <a:latin typeface="Calibri" panose="020F0502020204030204" pitchFamily="34" charset="0"/>
              </a:rPr>
            </a:br>
            <a:endParaRPr lang="ru-RU" sz="2800" b="1" cap="all" dirty="0">
              <a:effectLst/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8145" y="1524000"/>
            <a:ext cx="10695709" cy="4678204"/>
          </a:xfrm>
          <a:prstGeom prst="rect">
            <a:avLst/>
          </a:prstGeom>
          <a:solidFill>
            <a:srgbClr val="FFB7B9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количество находящегося в эксплуатации оборудования, отработавшего свой расчётный срок службы (ресурс).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исполнительской дисциплины обслуживающего оборудование персонала, руководителей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специалистов предприятий (организаций), осуществляющих его эксплуатацию, ремонт, освидетельствование, диагностирование и экспертизу промышленной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3151881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88288" y="163399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132617"/>
            <a:ext cx="432048" cy="486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4456" y="754328"/>
            <a:ext cx="10240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>
                <a:latin typeface="Calibri" pitchFamily="34" charset="0"/>
                <a:cs typeface="Calibri" pitchFamily="34" charset="0"/>
              </a:rPr>
              <a:t>Причины аварий на объектах магистрального трубопроводного транспорта</a:t>
            </a:r>
            <a:endParaRPr lang="ru-RU" sz="2400" cap="all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92F7F78-B301-475D-88E1-88343DDCD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750359"/>
              </p:ext>
            </p:extLst>
          </p:nvPr>
        </p:nvGraphicFramePr>
        <p:xfrm>
          <a:off x="574456" y="1585325"/>
          <a:ext cx="11215762" cy="5005485"/>
        </p:xfrm>
        <a:graphic>
          <a:graphicData uri="http://schemas.openxmlformats.org/drawingml/2006/table">
            <a:tbl>
              <a:tblPr firstRow="1" firstCol="1" bandRow="1"/>
              <a:tblGrid>
                <a:gridCol w="427883">
                  <a:extLst>
                    <a:ext uri="{9D8B030D-6E8A-4147-A177-3AD203B41FA5}">
                      <a16:colId xmlns:a16="http://schemas.microsoft.com/office/drawing/2014/main" val="970530867"/>
                    </a:ext>
                  </a:extLst>
                </a:gridCol>
                <a:gridCol w="3460029">
                  <a:extLst>
                    <a:ext uri="{9D8B030D-6E8A-4147-A177-3AD203B41FA5}">
                      <a16:colId xmlns:a16="http://schemas.microsoft.com/office/drawing/2014/main" val="3679616399"/>
                    </a:ext>
                  </a:extLst>
                </a:gridCol>
                <a:gridCol w="3663925">
                  <a:extLst>
                    <a:ext uri="{9D8B030D-6E8A-4147-A177-3AD203B41FA5}">
                      <a16:colId xmlns:a16="http://schemas.microsoft.com/office/drawing/2014/main" val="799614664"/>
                    </a:ext>
                  </a:extLst>
                </a:gridCol>
                <a:gridCol w="3663925">
                  <a:extLst>
                    <a:ext uri="{9D8B030D-6E8A-4147-A177-3AD203B41FA5}">
                      <a16:colId xmlns:a16="http://schemas.microsoft.com/office/drawing/2014/main" val="1422494034"/>
                    </a:ext>
                  </a:extLst>
                </a:gridCol>
              </a:tblGrid>
              <a:tr h="33346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№п/п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Краткое описание аварии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Причины аварии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 год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950571"/>
                  </a:ext>
                </a:extLst>
              </a:tr>
              <a:tr h="3609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Технические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Организационные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795333"/>
                  </a:ext>
                </a:extLst>
              </a:tr>
              <a:tr h="253379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 проведении плановых работ по устранению сварных соединений, выступающих внутрь трубопровода, путем врезки </a:t>
                      </a: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вантузной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задвижки </a:t>
                      </a:r>
                      <a:b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 946 км магистрального нефтепровода «</a:t>
                      </a: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Усть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-Балык – Омск» (</a:t>
                      </a: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Ду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1000) произошла разгерметизация в результате ее негерметичности.</a:t>
                      </a:r>
                    </a:p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 результате разгерметизации трубопровода объем утечки нефти по предварительным данным составил 60 м</a:t>
                      </a:r>
                      <a:r>
                        <a:rPr lang="ru-RU" sz="1100" baseline="30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Пострадавших нет.</a:t>
                      </a:r>
                    </a:p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Экономический ущерб – 17 048 тыс.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Допущены нарушения требований по установке   приспособления для перекрытия патрубков типа «ПАКЕР», изложенных в инструкции по эксплуатации, техническому обслуживанию и ремонту при помощи приспособления для перекрытия патрубков типа «ПАКЕР» по перекрытию патрубков вантузов в части проведения настройки величины требуемого хода пиноли приспособления «ПАКЕР», а именно </a:t>
                      </a:r>
                      <a:b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 выполнены замеры с помощью рулетки расстояния от фланца задвижки до начала патрубка магистрального трубопровода, не учтена высота перекрывающей головки, не установлен данный размер от штурвала </a:t>
                      </a:r>
                      <a:b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 резьбе на пиноли с помощью ограничительного кольца.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1) Неудовлетворительная организация работ </a:t>
                      </a:r>
                      <a:b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со стороны руководителей эксплуатирующей организации и отсутствие контроля </a:t>
                      </a:r>
                      <a:b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со стороны руководителей филиала </a:t>
                      </a: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Ишимского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районного нефтепроводного управления </a:t>
                      </a:r>
                      <a:b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АО «Транснефть – Западная Сибирь» за выполняемыми работами на линейной части магистрального нефтепровода.</a:t>
                      </a:r>
                    </a:p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2) Отсутствие контроля со стороны заместителя начальника линейной аварийно-эксплуатационной службы нефтеперекачивающей станции «Бекишево» как ответственного за проведение работ по перекрытию патрубков вантуза.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238309"/>
                  </a:ext>
                </a:extLst>
              </a:tr>
              <a:tr h="162886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Разгерметизация сварного шва магистрального газопровода «Ухта – Торжок» в районе 634 км </a:t>
                      </a:r>
                      <a:b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 последующим возгоранием.</a:t>
                      </a:r>
                    </a:p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Пострадавших нет.</a:t>
                      </a:r>
                    </a:p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Экономический ущерб – 14 843 тыс.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Дефекты сварного шва между трубами </a:t>
                      </a:r>
                      <a:b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№ 13217 и № 13218 получили развитие </a:t>
                      </a:r>
                      <a:b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 процессе работы газопровода и, как следствие, привели к его разрушению.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635000" algn="l"/>
                        </a:tabLs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Экспертная организация при проведении экспертизы промышленной безопасности не обеспечила объективность и обоснованность выводов, содержащихся в заключении экспертизы промышленной безопасности, </a:t>
                      </a:r>
                      <a:b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 верно определив фактическое техническое состояние газопровода-отвода по причине </a:t>
                      </a:r>
                      <a:b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невыявления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дефектов в указанном сварном соединении.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775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1644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6393</TotalTime>
  <Words>1634</Words>
  <Application>Microsoft Office PowerPoint</Application>
  <PresentationFormat>Широкоэкранный</PresentationFormat>
  <Paragraphs>231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Times New Roman</vt:lpstr>
      <vt:lpstr>Тема Office</vt:lpstr>
      <vt:lpstr>ФЕДЕРАЛЬНАЯ СЛУЖБА по экологическому, технологическому и атомному надзору  Приволжское управление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факторы риска промышленной безопасности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СЛУЖБА по экологическому, технологическому  и атомному надзору (РОСТЕХНАДЗОР) Приволжское управление</dc:title>
  <dc:creator>MAF</dc:creator>
  <cp:lastModifiedBy>Измайлова Зульфия Наилевна</cp:lastModifiedBy>
  <cp:revision>255</cp:revision>
  <cp:lastPrinted>2023-05-25T10:00:22Z</cp:lastPrinted>
  <dcterms:created xsi:type="dcterms:W3CDTF">2021-05-18T08:46:33Z</dcterms:created>
  <dcterms:modified xsi:type="dcterms:W3CDTF">2024-08-28T12:41:57Z</dcterms:modified>
</cp:coreProperties>
</file>